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63" r:id="rId2"/>
    <p:sldId id="265" r:id="rId3"/>
    <p:sldId id="264" r:id="rId4"/>
    <p:sldId id="257" r:id="rId5"/>
    <p:sldId id="258" r:id="rId6"/>
    <p:sldId id="262" r:id="rId7"/>
    <p:sldId id="260" r:id="rId8"/>
    <p:sldId id="267" r:id="rId9"/>
    <p:sldId id="268" r:id="rId10"/>
    <p:sldId id="269" r:id="rId11"/>
    <p:sldId id="270" r:id="rId12"/>
    <p:sldId id="271" r:id="rId13"/>
    <p:sldId id="272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FEC95A-F1C5-476B-9EA9-8CF18F30EB8F}" type="datetimeFigureOut">
              <a:rPr lang="en-CA" smtClean="0"/>
              <a:t>27/05/2013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41DA13-5DB2-4F3B-8267-D83E970B1DA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703799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Careful about kindergarten!!!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41DA13-5DB2-4F3B-8267-D83E970B1DA9}" type="slidenum">
              <a:rPr lang="en-CA" smtClean="0"/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862984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Content-area focused on comprehension (but know if problem is somewhere else – support)</a:t>
            </a:r>
            <a:endParaRPr lang="en-CA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41DA13-5DB2-4F3B-8267-D83E970B1DA9}" type="slidenum">
              <a:rPr lang="en-CA" smtClean="0"/>
              <a:t>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492633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Most of these are set up with strategies that fit into </a:t>
            </a:r>
            <a:r>
              <a:rPr lang="en-US" dirty="0" err="1" smtClean="0"/>
              <a:t>Allington’s</a:t>
            </a:r>
            <a:r>
              <a:rPr lang="en-US" dirty="0" smtClean="0"/>
              <a:t> six elements.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41DA13-5DB2-4F3B-8267-D83E970B1DA9}" type="slidenum">
              <a:rPr lang="en-CA" smtClean="0"/>
              <a:t>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79700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076A5-1BBF-46D7-A5CC-48E930064499}" type="datetimeFigureOut">
              <a:rPr lang="en-CA" smtClean="0"/>
              <a:t>27/05/2013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910D1-8D2C-41E6-9F4B-CF616E61E4D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564857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076A5-1BBF-46D7-A5CC-48E930064499}" type="datetimeFigureOut">
              <a:rPr lang="en-CA" smtClean="0"/>
              <a:t>27/05/2013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910D1-8D2C-41E6-9F4B-CF616E61E4D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882230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076A5-1BBF-46D7-A5CC-48E930064499}" type="datetimeFigureOut">
              <a:rPr lang="en-CA" smtClean="0"/>
              <a:t>27/05/2013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910D1-8D2C-41E6-9F4B-CF616E61E4D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00854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076A5-1BBF-46D7-A5CC-48E930064499}" type="datetimeFigureOut">
              <a:rPr lang="en-CA" smtClean="0"/>
              <a:t>27/05/2013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910D1-8D2C-41E6-9F4B-CF616E61E4D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8263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076A5-1BBF-46D7-A5CC-48E930064499}" type="datetimeFigureOut">
              <a:rPr lang="en-CA" smtClean="0"/>
              <a:t>27/05/2013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910D1-8D2C-41E6-9F4B-CF616E61E4D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815740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076A5-1BBF-46D7-A5CC-48E930064499}" type="datetimeFigureOut">
              <a:rPr lang="en-CA" smtClean="0"/>
              <a:t>27/05/2013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910D1-8D2C-41E6-9F4B-CF616E61E4D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47472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076A5-1BBF-46D7-A5CC-48E930064499}" type="datetimeFigureOut">
              <a:rPr lang="en-CA" smtClean="0"/>
              <a:t>27/05/2013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910D1-8D2C-41E6-9F4B-CF616E61E4D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86398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076A5-1BBF-46D7-A5CC-48E930064499}" type="datetimeFigureOut">
              <a:rPr lang="en-CA" smtClean="0"/>
              <a:t>27/05/2013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910D1-8D2C-41E6-9F4B-CF616E61E4D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5095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076A5-1BBF-46D7-A5CC-48E930064499}" type="datetimeFigureOut">
              <a:rPr lang="en-CA" smtClean="0"/>
              <a:t>27/05/2013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910D1-8D2C-41E6-9F4B-CF616E61E4D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71301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076A5-1BBF-46D7-A5CC-48E930064499}" type="datetimeFigureOut">
              <a:rPr lang="en-CA" smtClean="0"/>
              <a:t>27/05/2013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910D1-8D2C-41E6-9F4B-CF616E61E4D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195351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076A5-1BBF-46D7-A5CC-48E930064499}" type="datetimeFigureOut">
              <a:rPr lang="en-CA" smtClean="0"/>
              <a:t>27/05/2013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910D1-8D2C-41E6-9F4B-CF616E61E4D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94117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8076A5-1BBF-46D7-A5CC-48E930064499}" type="datetimeFigureOut">
              <a:rPr lang="en-CA" smtClean="0"/>
              <a:t>27/05/2013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2910D1-8D2C-41E6-9F4B-CF616E61E4D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08690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Year 1…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are all reading teachers!</a:t>
            </a:r>
          </a:p>
          <a:p>
            <a:r>
              <a:rPr lang="en-US" dirty="0" smtClean="0"/>
              <a:t>Explanation of Reading Skills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34176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English Language Arts</a:t>
            </a:r>
            <a:endParaRPr lang="en-CA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Understand the word reading and comprehension demands of chosen texts</a:t>
            </a:r>
          </a:p>
          <a:p>
            <a:r>
              <a:rPr lang="en-US" dirty="0" smtClean="0"/>
              <a:t>Know individual student needs and how to modify texts</a:t>
            </a:r>
          </a:p>
          <a:p>
            <a:r>
              <a:rPr lang="en-US" dirty="0" smtClean="0"/>
              <a:t>Understand text structures common to ELA (narrative, description, compare/contrast, sequential, cause/effect, argument and evidence)</a:t>
            </a:r>
          </a:p>
          <a:p>
            <a:r>
              <a:rPr lang="en-US" dirty="0" smtClean="0"/>
              <a:t>Demonstrate comprehension strategies for each</a:t>
            </a:r>
          </a:p>
          <a:p>
            <a:r>
              <a:rPr lang="en-US" dirty="0" smtClean="0"/>
              <a:t>Demonstrate strategies for learning tier 2 and 3 vocabulary.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512752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Studies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Understand the word reading and comprehension demands of chosen </a:t>
            </a:r>
            <a:r>
              <a:rPr lang="en-US" dirty="0" smtClean="0"/>
              <a:t>texts, such as recognizing facts, opinions and judgments, distinguishing between primary and secondary sources, identifying authors purpose and point of view, detecting bias, evaluate presented evidence, using text features.</a:t>
            </a:r>
            <a:endParaRPr lang="en-US" dirty="0"/>
          </a:p>
          <a:p>
            <a:r>
              <a:rPr lang="en-US" dirty="0"/>
              <a:t>Know individual student needs and how to modify texts</a:t>
            </a:r>
          </a:p>
          <a:p>
            <a:r>
              <a:rPr lang="en-US" dirty="0"/>
              <a:t>Understand text structures common to </a:t>
            </a:r>
            <a:r>
              <a:rPr lang="en-US" dirty="0" smtClean="0"/>
              <a:t>SS (description</a:t>
            </a:r>
            <a:r>
              <a:rPr lang="en-US" dirty="0"/>
              <a:t>, compare/contrast, sequential, cause/effect, argument and </a:t>
            </a:r>
            <a:r>
              <a:rPr lang="en-US" dirty="0" smtClean="0"/>
              <a:t>evidence, problem/solution, proposition/support)</a:t>
            </a:r>
            <a:endParaRPr lang="en-US" dirty="0"/>
          </a:p>
          <a:p>
            <a:r>
              <a:rPr lang="en-US" dirty="0"/>
              <a:t>Demonstrate comprehension strategies for each</a:t>
            </a:r>
          </a:p>
          <a:p>
            <a:r>
              <a:rPr lang="en-US" dirty="0"/>
              <a:t>Demonstrate strategies for learning tier 2 and 3 </a:t>
            </a:r>
            <a:r>
              <a:rPr lang="en-US" dirty="0" smtClean="0"/>
              <a:t>vocabulary (especially abstract vocabulary).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71348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Science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Understand the word reading and comprehension demands of chosen </a:t>
            </a:r>
            <a:r>
              <a:rPr lang="en-US" dirty="0" smtClean="0"/>
              <a:t>science texts, such as density of ideas, relating current ideas and concepts to prior knowledge, technical nature of vocabulary and texts, combining text and graphic information.</a:t>
            </a:r>
            <a:endParaRPr lang="en-US" dirty="0"/>
          </a:p>
          <a:p>
            <a:r>
              <a:rPr lang="en-US" dirty="0"/>
              <a:t>Know individual student needs and how to modify texts</a:t>
            </a:r>
          </a:p>
          <a:p>
            <a:r>
              <a:rPr lang="en-US" dirty="0"/>
              <a:t>Understand text structures common to </a:t>
            </a:r>
            <a:r>
              <a:rPr lang="en-US" dirty="0" smtClean="0"/>
              <a:t>Science (description</a:t>
            </a:r>
            <a:r>
              <a:rPr lang="en-US" dirty="0" smtClean="0"/>
              <a:t>, main idea and details, definition, cause/effect)</a:t>
            </a:r>
            <a:endParaRPr lang="en-US" dirty="0"/>
          </a:p>
          <a:p>
            <a:r>
              <a:rPr lang="en-US" dirty="0"/>
              <a:t>Demonstrate comprehension strategies for each</a:t>
            </a:r>
          </a:p>
          <a:p>
            <a:r>
              <a:rPr lang="en-US" dirty="0"/>
              <a:t>Demonstrate strategies for learning tier 2 and 3 vocabulary</a:t>
            </a:r>
            <a:r>
              <a:rPr lang="en-US" dirty="0" smtClean="0"/>
              <a:t>.</a:t>
            </a:r>
          </a:p>
          <a:p>
            <a:r>
              <a:rPr lang="en-US" dirty="0" smtClean="0"/>
              <a:t>Look at similarity of skills required for scientific method and for reading comprehension (metacognitive skills).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176961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Mathematics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Understand the word reading and comprehension demands of chosen </a:t>
            </a:r>
            <a:r>
              <a:rPr lang="en-US" dirty="0" smtClean="0"/>
              <a:t>math texts</a:t>
            </a:r>
            <a:r>
              <a:rPr lang="en-US" dirty="0"/>
              <a:t>, such as density of ideas, relating current ideas and concepts to prior knowledge, technical nature of vocabulary and texts, combining text and graphic information.</a:t>
            </a:r>
          </a:p>
          <a:p>
            <a:r>
              <a:rPr lang="en-US" dirty="0"/>
              <a:t>Know individual student needs and how to modify texts</a:t>
            </a:r>
          </a:p>
          <a:p>
            <a:r>
              <a:rPr lang="en-US" dirty="0"/>
              <a:t>Understand text structures common to </a:t>
            </a:r>
            <a:r>
              <a:rPr lang="en-US" dirty="0" smtClean="0"/>
              <a:t>Math (description</a:t>
            </a:r>
            <a:r>
              <a:rPr lang="en-US" dirty="0"/>
              <a:t>, main idea and details, definition, cause/effect)</a:t>
            </a:r>
          </a:p>
          <a:p>
            <a:r>
              <a:rPr lang="en-US" dirty="0"/>
              <a:t>Demonstrate comprehension strategies for each</a:t>
            </a:r>
          </a:p>
          <a:p>
            <a:r>
              <a:rPr lang="en-US" dirty="0"/>
              <a:t>Demonstrate strategies for learning tier 2 and 3 vocabulary</a:t>
            </a:r>
            <a:r>
              <a:rPr lang="en-US" dirty="0" smtClean="0"/>
              <a:t>.</a:t>
            </a:r>
          </a:p>
          <a:p>
            <a:r>
              <a:rPr lang="en-US" dirty="0" smtClean="0"/>
              <a:t>Pay attention to tier 1 vocabulary.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969406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76200"/>
            <a:ext cx="6781800" cy="6781800"/>
          </a:xfrm>
        </p:spPr>
      </p:pic>
    </p:spTree>
    <p:extLst>
      <p:ext uri="{BB962C8B-B14F-4D97-AF65-F5344CB8AC3E}">
        <p14:creationId xmlns:p14="http://schemas.microsoft.com/office/powerpoint/2010/main" val="3324729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Year 1…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We are all reading teachers!</a:t>
            </a:r>
          </a:p>
          <a:p>
            <a:r>
              <a:rPr lang="en-US" dirty="0" smtClean="0"/>
              <a:t>Explanation of Reading Skills</a:t>
            </a:r>
          </a:p>
          <a:p>
            <a:r>
              <a:rPr lang="en-US" dirty="0" smtClean="0"/>
              <a:t>Assessment</a:t>
            </a:r>
          </a:p>
          <a:p>
            <a:pPr lvl="1"/>
            <a:r>
              <a:rPr lang="en-US" dirty="0" smtClean="0"/>
              <a:t>Formal</a:t>
            </a:r>
          </a:p>
          <a:p>
            <a:pPr lvl="1"/>
            <a:r>
              <a:rPr lang="en-US" dirty="0" smtClean="0"/>
              <a:t>Informal</a:t>
            </a:r>
          </a:p>
          <a:p>
            <a:r>
              <a:rPr lang="en-US" dirty="0" smtClean="0"/>
              <a:t>Strategies</a:t>
            </a:r>
          </a:p>
          <a:p>
            <a:pPr lvl="1"/>
            <a:r>
              <a:rPr lang="en-US" dirty="0" smtClean="0"/>
              <a:t>Universal</a:t>
            </a:r>
          </a:p>
          <a:p>
            <a:r>
              <a:rPr lang="en-US" dirty="0" smtClean="0"/>
              <a:t>Elements of an Effective Reading Instruction in any subject/grade level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639871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Jigsaw – Part 1 (20 min.)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2000" dirty="0" smtClean="0"/>
              <a:t>You will be assigned a table number. </a:t>
            </a:r>
            <a:endParaRPr lang="en-CA" sz="2000" dirty="0" smtClean="0"/>
          </a:p>
          <a:p>
            <a:pPr marL="682625" indent="0">
              <a:spcBef>
                <a:spcPts val="0"/>
              </a:spcBef>
              <a:buNone/>
            </a:pPr>
            <a:r>
              <a:rPr lang="en-CA" sz="2000" dirty="0" smtClean="0"/>
              <a:t>Table 1 </a:t>
            </a:r>
            <a:r>
              <a:rPr lang="en-CA" sz="2000" dirty="0"/>
              <a:t>– </a:t>
            </a:r>
            <a:r>
              <a:rPr lang="en-CA" sz="2000" dirty="0" smtClean="0"/>
              <a:t>Every child reads something he or she chooses</a:t>
            </a:r>
            <a:endParaRPr lang="en-CA" sz="2000" dirty="0"/>
          </a:p>
          <a:p>
            <a:pPr marL="682625" indent="0">
              <a:spcBef>
                <a:spcPts val="0"/>
              </a:spcBef>
              <a:buNone/>
            </a:pPr>
            <a:r>
              <a:rPr lang="en-CA" sz="2000" dirty="0" smtClean="0"/>
              <a:t>Table 2 </a:t>
            </a:r>
            <a:r>
              <a:rPr lang="en-CA" sz="2000" dirty="0"/>
              <a:t>– </a:t>
            </a:r>
            <a:r>
              <a:rPr lang="en-CA" sz="2000" dirty="0" smtClean="0"/>
              <a:t>Every child reads accurately</a:t>
            </a:r>
            <a:endParaRPr lang="en-CA" sz="2000" dirty="0"/>
          </a:p>
          <a:p>
            <a:pPr marL="682625" indent="0">
              <a:spcBef>
                <a:spcPts val="0"/>
              </a:spcBef>
              <a:buNone/>
            </a:pPr>
            <a:r>
              <a:rPr lang="en-CA" sz="2000" dirty="0" smtClean="0"/>
              <a:t>Table 3 </a:t>
            </a:r>
            <a:r>
              <a:rPr lang="en-CA" sz="2000" dirty="0"/>
              <a:t>– </a:t>
            </a:r>
            <a:r>
              <a:rPr lang="en-CA" sz="2000" dirty="0" smtClean="0"/>
              <a:t>Every child reads something he or she understands</a:t>
            </a:r>
            <a:endParaRPr lang="en-CA" sz="2000" dirty="0"/>
          </a:p>
          <a:p>
            <a:pPr marL="682625" indent="0">
              <a:spcBef>
                <a:spcPts val="0"/>
              </a:spcBef>
              <a:buNone/>
            </a:pPr>
            <a:r>
              <a:rPr lang="en-CA" sz="2000" dirty="0" smtClean="0"/>
              <a:t>Table 4 </a:t>
            </a:r>
            <a:r>
              <a:rPr lang="en-CA" sz="2000" dirty="0"/>
              <a:t>– </a:t>
            </a:r>
            <a:r>
              <a:rPr lang="en-CA" sz="2000" dirty="0" smtClean="0"/>
              <a:t>Every child writes about something personally meaningful</a:t>
            </a:r>
            <a:endParaRPr lang="en-CA" sz="2000" dirty="0"/>
          </a:p>
          <a:p>
            <a:pPr marL="682625" indent="0">
              <a:spcBef>
                <a:spcPts val="0"/>
              </a:spcBef>
              <a:buNone/>
            </a:pPr>
            <a:r>
              <a:rPr lang="en-CA" sz="2000" dirty="0" smtClean="0"/>
              <a:t>Table 5 </a:t>
            </a:r>
            <a:r>
              <a:rPr lang="en-CA" sz="2000" dirty="0"/>
              <a:t>– </a:t>
            </a:r>
            <a:r>
              <a:rPr lang="en-CA" sz="2000" dirty="0" smtClean="0"/>
              <a:t>Every child talks with peers about reading and writing</a:t>
            </a:r>
            <a:endParaRPr lang="en-CA" sz="2000" dirty="0"/>
          </a:p>
          <a:p>
            <a:pPr marL="682625" indent="0">
              <a:spcBef>
                <a:spcPts val="0"/>
              </a:spcBef>
              <a:buNone/>
            </a:pPr>
            <a:r>
              <a:rPr lang="en-CA" sz="2000" dirty="0" smtClean="0"/>
              <a:t>Table 6 </a:t>
            </a:r>
            <a:r>
              <a:rPr lang="en-CA" sz="2000" dirty="0"/>
              <a:t>– </a:t>
            </a:r>
            <a:r>
              <a:rPr lang="en-CA" sz="2000" dirty="0" smtClean="0"/>
              <a:t>Every child listens to a fluent adult read aloud</a:t>
            </a:r>
            <a:endParaRPr lang="en-CA" sz="2000" dirty="0"/>
          </a:p>
          <a:p>
            <a:pPr>
              <a:spcBef>
                <a:spcPts val="0"/>
              </a:spcBef>
            </a:pPr>
            <a:r>
              <a:rPr lang="en-US" sz="2000" dirty="0" smtClean="0"/>
              <a:t>Move to your assigned table. On your own, read your section of the article.</a:t>
            </a:r>
            <a:endParaRPr lang="en-US" sz="2000" dirty="0"/>
          </a:p>
          <a:p>
            <a:pPr>
              <a:spcBef>
                <a:spcPts val="0"/>
              </a:spcBef>
            </a:pPr>
            <a:r>
              <a:rPr lang="en-US" sz="2000" dirty="0" smtClean="0"/>
              <a:t>Youngest teacher leads the discussion of the questions (back of the sheet). Make sure everyone’s voice is heard on every question.</a:t>
            </a:r>
          </a:p>
          <a:p>
            <a:pPr>
              <a:spcBef>
                <a:spcPts val="0"/>
              </a:spcBef>
            </a:pPr>
            <a:r>
              <a:rPr lang="en-US" sz="2000" dirty="0" smtClean="0"/>
              <a:t>Take your own notes of the discussion. You’ll need them for part 2.</a:t>
            </a:r>
          </a:p>
        </p:txBody>
      </p:sp>
    </p:spTree>
    <p:extLst>
      <p:ext uri="{BB962C8B-B14F-4D97-AF65-F5344CB8AC3E}">
        <p14:creationId xmlns:p14="http://schemas.microsoft.com/office/powerpoint/2010/main" val="2288272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Jigsaw – Part 2 (20 min.)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Move to the table with your letter. </a:t>
            </a:r>
          </a:p>
          <a:p>
            <a:r>
              <a:rPr lang="en-CA" dirty="0" smtClean="0"/>
              <a:t>Beginning </a:t>
            </a:r>
            <a:r>
              <a:rPr lang="en-CA" dirty="0"/>
              <a:t>with the person that was </a:t>
            </a:r>
            <a:r>
              <a:rPr lang="en-CA" dirty="0" smtClean="0"/>
              <a:t>at table 1</a:t>
            </a:r>
            <a:r>
              <a:rPr lang="en-CA" dirty="0"/>
              <a:t>, up to </a:t>
            </a:r>
            <a:r>
              <a:rPr lang="en-CA" dirty="0" smtClean="0"/>
              <a:t>6, </a:t>
            </a:r>
            <a:r>
              <a:rPr lang="en-CA" dirty="0"/>
              <a:t>explain what your section was about and the highlights of your discussion from the previous group (whether you agree or not). </a:t>
            </a:r>
            <a:endParaRPr lang="en-CA" dirty="0" smtClean="0"/>
          </a:p>
        </p:txBody>
      </p:sp>
    </p:spTree>
    <p:extLst>
      <p:ext uri="{BB962C8B-B14F-4D97-AF65-F5344CB8AC3E}">
        <p14:creationId xmlns:p14="http://schemas.microsoft.com/office/powerpoint/2010/main" val="2821288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Jigsaw – Part 3 (10 min.)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Move to your new table:</a:t>
            </a:r>
          </a:p>
          <a:p>
            <a:pPr lvl="1"/>
            <a:r>
              <a:rPr lang="en-US" dirty="0" smtClean="0"/>
              <a:t>A – Elementary School</a:t>
            </a:r>
          </a:p>
          <a:p>
            <a:pPr lvl="1"/>
            <a:r>
              <a:rPr lang="en-US" dirty="0" smtClean="0"/>
              <a:t>B – Elementary School</a:t>
            </a:r>
          </a:p>
          <a:p>
            <a:pPr lvl="1"/>
            <a:r>
              <a:rPr lang="en-US" dirty="0" smtClean="0"/>
              <a:t>C – Middle School</a:t>
            </a:r>
          </a:p>
          <a:p>
            <a:pPr lvl="1"/>
            <a:r>
              <a:rPr lang="en-US" dirty="0" smtClean="0"/>
              <a:t>D – High School</a:t>
            </a:r>
          </a:p>
          <a:p>
            <a:r>
              <a:rPr lang="en-US" dirty="0" smtClean="0"/>
              <a:t>Answer in Open Conversation:</a:t>
            </a:r>
          </a:p>
          <a:p>
            <a:pPr lvl="1"/>
            <a:r>
              <a:rPr lang="en-US" dirty="0" smtClean="0"/>
              <a:t>How could I incorporate these elements into courses I teach?</a:t>
            </a:r>
          </a:p>
          <a:p>
            <a:pPr lvl="1"/>
            <a:r>
              <a:rPr lang="en-US" dirty="0" smtClean="0"/>
              <a:t>How can these elements be incorporated in other courses at my division level (e.g. Div. II)?</a:t>
            </a:r>
          </a:p>
          <a:p>
            <a:pPr lvl="1"/>
            <a:r>
              <a:rPr lang="en-US" dirty="0" smtClean="0"/>
              <a:t>How could you use this process with your staff?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01191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 Area Reading Instruction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From all of this discussion…any “aha” moments?</a:t>
            </a:r>
            <a:endParaRPr lang="en-US" dirty="0" smtClean="0"/>
          </a:p>
          <a:p>
            <a:r>
              <a:rPr lang="en-US" dirty="0" smtClean="0"/>
              <a:t>While these elements of reading instruction are needed, it is necessary to connect consistently back </a:t>
            </a:r>
            <a:r>
              <a:rPr lang="en-US" dirty="0" smtClean="0"/>
              <a:t>to </a:t>
            </a:r>
            <a:r>
              <a:rPr lang="en-US" dirty="0" smtClean="0"/>
              <a:t>skills on the reading framework.</a:t>
            </a:r>
          </a:p>
          <a:p>
            <a:pPr lvl="1"/>
            <a:r>
              <a:rPr lang="en-US" dirty="0" smtClean="0"/>
              <a:t>The elements of reading instruction are the vehicle to building reading skills.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46321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68"/>
          <a:stretch/>
        </p:blipFill>
        <p:spPr>
          <a:xfrm>
            <a:off x="846514" y="152400"/>
            <a:ext cx="7687886" cy="6629400"/>
          </a:xfrm>
        </p:spPr>
      </p:pic>
    </p:spTree>
    <p:extLst>
      <p:ext uri="{BB962C8B-B14F-4D97-AF65-F5344CB8AC3E}">
        <p14:creationId xmlns:p14="http://schemas.microsoft.com/office/powerpoint/2010/main" val="1709258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838200" y="152400"/>
            <a:ext cx="7687886" cy="6629400"/>
            <a:chOff x="838200" y="152400"/>
            <a:chExt cx="7687886" cy="6629400"/>
          </a:xfrm>
        </p:grpSpPr>
        <p:pic>
          <p:nvPicPr>
            <p:cNvPr id="6" name="Content Placeholder 3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3150"/>
            <a:stretch/>
          </p:blipFill>
          <p:spPr>
            <a:xfrm>
              <a:off x="838200" y="5486400"/>
              <a:ext cx="7687886" cy="1295400"/>
            </a:xfrm>
            <a:prstGeom prst="rect">
              <a:avLst/>
            </a:prstGeom>
          </p:spPr>
        </p:pic>
        <p:pic>
          <p:nvPicPr>
            <p:cNvPr id="7" name="Content Placeholder 3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4367" t="13768"/>
            <a:stretch/>
          </p:blipFill>
          <p:spPr>
            <a:xfrm>
              <a:off x="5786650" y="152400"/>
              <a:ext cx="2739435" cy="6629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207648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739</Words>
  <Application>Microsoft Office PowerPoint</Application>
  <PresentationFormat>On-screen Show (4:3)</PresentationFormat>
  <Paragraphs>72</Paragraphs>
  <Slides>13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Year 1…</vt:lpstr>
      <vt:lpstr>PowerPoint Presentation</vt:lpstr>
      <vt:lpstr>Year 1…</vt:lpstr>
      <vt:lpstr>Jigsaw – Part 1 (20 min.)</vt:lpstr>
      <vt:lpstr>Jigsaw – Part 2 (20 min.)</vt:lpstr>
      <vt:lpstr>Jigsaw – Part 3 (10 min.)</vt:lpstr>
      <vt:lpstr>Content Area Reading Instruction</vt:lpstr>
      <vt:lpstr>PowerPoint Presentation</vt:lpstr>
      <vt:lpstr>PowerPoint Presentation</vt:lpstr>
      <vt:lpstr>English Language Arts</vt:lpstr>
      <vt:lpstr>Social Studies</vt:lpstr>
      <vt:lpstr>Science</vt:lpstr>
      <vt:lpstr>Mathematics</vt:lpstr>
    </vt:vector>
  </TitlesOfParts>
  <Company>Chinook's Edge School Division No. 73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jsalmon</dc:creator>
  <cp:lastModifiedBy>jsalmon</cp:lastModifiedBy>
  <cp:revision>11</cp:revision>
  <dcterms:created xsi:type="dcterms:W3CDTF">2013-05-27T21:37:20Z</dcterms:created>
  <dcterms:modified xsi:type="dcterms:W3CDTF">2013-05-28T03:11:19Z</dcterms:modified>
</cp:coreProperties>
</file>